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75" r:id="rId12"/>
    <p:sldId id="276" r:id="rId13"/>
    <p:sldId id="278" r:id="rId14"/>
    <p:sldId id="277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9" r:id="rId25"/>
    <p:sldId id="280" r:id="rId26"/>
    <p:sldId id="281" r:id="rId27"/>
    <p:sldId id="285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C31"/>
    <a:srgbClr val="0F4475"/>
    <a:srgbClr val="063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0"/>
    <p:restoredTop sz="84218"/>
  </p:normalViewPr>
  <p:slideViewPr>
    <p:cSldViewPr snapToGrid="0" snapToObjects="1">
      <p:cViewPr varScale="1">
        <p:scale>
          <a:sx n="107" d="100"/>
          <a:sy n="107" d="100"/>
        </p:scale>
        <p:origin x="14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3B8505-C00B-4D6C-9EE4-B872A456808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05D71B9-E2F0-4CE9-B0B2-9C2BFA058832}">
      <dgm:prSet/>
      <dgm:spPr/>
      <dgm:t>
        <a:bodyPr/>
        <a:lstStyle/>
        <a:p>
          <a:pPr>
            <a:defRPr cap="all"/>
          </a:pPr>
          <a:r>
            <a:rPr lang="en-US"/>
            <a:t>Process Isolation</a:t>
          </a:r>
        </a:p>
      </dgm:t>
    </dgm:pt>
    <dgm:pt modelId="{48413944-4C7F-4A6D-8A97-8CD66888E963}" type="parTrans" cxnId="{993A44A8-8A5D-4DB1-879E-E29672695764}">
      <dgm:prSet/>
      <dgm:spPr/>
      <dgm:t>
        <a:bodyPr/>
        <a:lstStyle/>
        <a:p>
          <a:endParaRPr lang="en-US"/>
        </a:p>
      </dgm:t>
    </dgm:pt>
    <dgm:pt modelId="{97AADE93-3A85-47D1-8322-62C05159918C}" type="sibTrans" cxnId="{993A44A8-8A5D-4DB1-879E-E29672695764}">
      <dgm:prSet/>
      <dgm:spPr/>
      <dgm:t>
        <a:bodyPr/>
        <a:lstStyle/>
        <a:p>
          <a:endParaRPr lang="en-US"/>
        </a:p>
      </dgm:t>
    </dgm:pt>
    <dgm:pt modelId="{8256ABFC-B36D-47BF-81C3-33A988644454}">
      <dgm:prSet/>
      <dgm:spPr/>
      <dgm:t>
        <a:bodyPr/>
        <a:lstStyle/>
        <a:p>
          <a:pPr>
            <a:defRPr cap="all"/>
          </a:pPr>
          <a:r>
            <a:rPr lang="en-US"/>
            <a:t>Docker containers</a:t>
          </a:r>
        </a:p>
      </dgm:t>
    </dgm:pt>
    <dgm:pt modelId="{CC966401-C49D-43F1-98D9-13800348DE11}" type="parTrans" cxnId="{3CDFAB0A-7884-4AFF-B770-E19C0B9EE6C5}">
      <dgm:prSet/>
      <dgm:spPr/>
      <dgm:t>
        <a:bodyPr/>
        <a:lstStyle/>
        <a:p>
          <a:endParaRPr lang="en-US"/>
        </a:p>
      </dgm:t>
    </dgm:pt>
    <dgm:pt modelId="{A43FE15C-7200-438D-9F53-21156DFBA5AD}" type="sibTrans" cxnId="{3CDFAB0A-7884-4AFF-B770-E19C0B9EE6C5}">
      <dgm:prSet/>
      <dgm:spPr/>
      <dgm:t>
        <a:bodyPr/>
        <a:lstStyle/>
        <a:p>
          <a:endParaRPr lang="en-US"/>
        </a:p>
      </dgm:t>
    </dgm:pt>
    <dgm:pt modelId="{8C43E0F0-5297-48D0-A0C0-EA848C2AC0D7}" type="pres">
      <dgm:prSet presAssocID="{393B8505-C00B-4D6C-9EE4-B872A4568085}" presName="root" presStyleCnt="0">
        <dgm:presLayoutVars>
          <dgm:dir/>
          <dgm:resizeHandles val="exact"/>
        </dgm:presLayoutVars>
      </dgm:prSet>
      <dgm:spPr/>
    </dgm:pt>
    <dgm:pt modelId="{E9B87806-50A1-4D43-934A-B04AB42620F4}" type="pres">
      <dgm:prSet presAssocID="{805D71B9-E2F0-4CE9-B0B2-9C2BFA058832}" presName="compNode" presStyleCnt="0"/>
      <dgm:spPr/>
    </dgm:pt>
    <dgm:pt modelId="{BCBC54A3-8757-44FF-A505-150A77051084}" type="pres">
      <dgm:prSet presAssocID="{805D71B9-E2F0-4CE9-B0B2-9C2BFA058832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4A278649-64C8-473E-8B46-BA0E11E65C23}" type="pres">
      <dgm:prSet presAssocID="{805D71B9-E2F0-4CE9-B0B2-9C2BFA0588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FFB483A-F2D9-45AB-8891-59F17E0E3E92}" type="pres">
      <dgm:prSet presAssocID="{805D71B9-E2F0-4CE9-B0B2-9C2BFA058832}" presName="spaceRect" presStyleCnt="0"/>
      <dgm:spPr/>
    </dgm:pt>
    <dgm:pt modelId="{4F015FBB-C27D-4EA8-B879-B4C53BBC80D7}" type="pres">
      <dgm:prSet presAssocID="{805D71B9-E2F0-4CE9-B0B2-9C2BFA058832}" presName="textRect" presStyleLbl="revTx" presStyleIdx="0" presStyleCnt="2">
        <dgm:presLayoutVars>
          <dgm:chMax val="1"/>
          <dgm:chPref val="1"/>
        </dgm:presLayoutVars>
      </dgm:prSet>
      <dgm:spPr/>
    </dgm:pt>
    <dgm:pt modelId="{260D59A2-464E-4C07-B5B4-752DAD7F257E}" type="pres">
      <dgm:prSet presAssocID="{97AADE93-3A85-47D1-8322-62C05159918C}" presName="sibTrans" presStyleCnt="0"/>
      <dgm:spPr/>
    </dgm:pt>
    <dgm:pt modelId="{F02F567F-6431-4161-AD46-39FFB173727D}" type="pres">
      <dgm:prSet presAssocID="{8256ABFC-B36D-47BF-81C3-33A988644454}" presName="compNode" presStyleCnt="0"/>
      <dgm:spPr/>
    </dgm:pt>
    <dgm:pt modelId="{25C3F3AA-284A-4504-9DEB-3419CF72988E}" type="pres">
      <dgm:prSet presAssocID="{8256ABFC-B36D-47BF-81C3-33A988644454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7AD7567-84E3-4D25-AA2B-A6700918804E}" type="pres">
      <dgm:prSet presAssocID="{8256ABFC-B36D-47BF-81C3-33A9886444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68C64C4-4684-4D44-B82C-D85805064A47}" type="pres">
      <dgm:prSet presAssocID="{8256ABFC-B36D-47BF-81C3-33A988644454}" presName="spaceRect" presStyleCnt="0"/>
      <dgm:spPr/>
    </dgm:pt>
    <dgm:pt modelId="{07D335D1-F9D6-495C-B006-DF860796DA47}" type="pres">
      <dgm:prSet presAssocID="{8256ABFC-B36D-47BF-81C3-33A98864445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CDFAB0A-7884-4AFF-B770-E19C0B9EE6C5}" srcId="{393B8505-C00B-4D6C-9EE4-B872A4568085}" destId="{8256ABFC-B36D-47BF-81C3-33A988644454}" srcOrd="1" destOrd="0" parTransId="{CC966401-C49D-43F1-98D9-13800348DE11}" sibTransId="{A43FE15C-7200-438D-9F53-21156DFBA5AD}"/>
    <dgm:cxn modelId="{DC0A7928-B436-4F95-86B4-B0C4C268AE00}" type="presOf" srcId="{8256ABFC-B36D-47BF-81C3-33A988644454}" destId="{07D335D1-F9D6-495C-B006-DF860796DA47}" srcOrd="0" destOrd="0" presId="urn:microsoft.com/office/officeart/2018/5/layout/IconLeafLabelList"/>
    <dgm:cxn modelId="{AFE11288-CE03-4FC8-818A-3F421C81EE00}" type="presOf" srcId="{393B8505-C00B-4D6C-9EE4-B872A4568085}" destId="{8C43E0F0-5297-48D0-A0C0-EA848C2AC0D7}" srcOrd="0" destOrd="0" presId="urn:microsoft.com/office/officeart/2018/5/layout/IconLeafLabelList"/>
    <dgm:cxn modelId="{3ECE93A6-EE8E-4B02-9366-AB529D2A8C36}" type="presOf" srcId="{805D71B9-E2F0-4CE9-B0B2-9C2BFA058832}" destId="{4F015FBB-C27D-4EA8-B879-B4C53BBC80D7}" srcOrd="0" destOrd="0" presId="urn:microsoft.com/office/officeart/2018/5/layout/IconLeafLabelList"/>
    <dgm:cxn modelId="{993A44A8-8A5D-4DB1-879E-E29672695764}" srcId="{393B8505-C00B-4D6C-9EE4-B872A4568085}" destId="{805D71B9-E2F0-4CE9-B0B2-9C2BFA058832}" srcOrd="0" destOrd="0" parTransId="{48413944-4C7F-4A6D-8A97-8CD66888E963}" sibTransId="{97AADE93-3A85-47D1-8322-62C05159918C}"/>
    <dgm:cxn modelId="{D382512F-A1AE-401B-AAA2-C908700CC824}" type="presParOf" srcId="{8C43E0F0-5297-48D0-A0C0-EA848C2AC0D7}" destId="{E9B87806-50A1-4D43-934A-B04AB42620F4}" srcOrd="0" destOrd="0" presId="urn:microsoft.com/office/officeart/2018/5/layout/IconLeafLabelList"/>
    <dgm:cxn modelId="{B0CFC83B-BE2B-4CEA-A153-6F2CAD64AFD7}" type="presParOf" srcId="{E9B87806-50A1-4D43-934A-B04AB42620F4}" destId="{BCBC54A3-8757-44FF-A505-150A77051084}" srcOrd="0" destOrd="0" presId="urn:microsoft.com/office/officeart/2018/5/layout/IconLeafLabelList"/>
    <dgm:cxn modelId="{D86BC602-DDDA-47BB-9DA5-D1764C1204FF}" type="presParOf" srcId="{E9B87806-50A1-4D43-934A-B04AB42620F4}" destId="{4A278649-64C8-473E-8B46-BA0E11E65C23}" srcOrd="1" destOrd="0" presId="urn:microsoft.com/office/officeart/2018/5/layout/IconLeafLabelList"/>
    <dgm:cxn modelId="{BA18B25B-74C7-44DC-A267-38C12BF26472}" type="presParOf" srcId="{E9B87806-50A1-4D43-934A-B04AB42620F4}" destId="{0FFB483A-F2D9-45AB-8891-59F17E0E3E92}" srcOrd="2" destOrd="0" presId="urn:microsoft.com/office/officeart/2018/5/layout/IconLeafLabelList"/>
    <dgm:cxn modelId="{585FDA88-3E20-48A3-ACCC-BA276A1E866D}" type="presParOf" srcId="{E9B87806-50A1-4D43-934A-B04AB42620F4}" destId="{4F015FBB-C27D-4EA8-B879-B4C53BBC80D7}" srcOrd="3" destOrd="0" presId="urn:microsoft.com/office/officeart/2018/5/layout/IconLeafLabelList"/>
    <dgm:cxn modelId="{34D6833E-4A37-42AE-A9E7-22C093A51B49}" type="presParOf" srcId="{8C43E0F0-5297-48D0-A0C0-EA848C2AC0D7}" destId="{260D59A2-464E-4C07-B5B4-752DAD7F257E}" srcOrd="1" destOrd="0" presId="urn:microsoft.com/office/officeart/2018/5/layout/IconLeafLabelList"/>
    <dgm:cxn modelId="{CC7EBC4E-93BE-431D-8348-FEEED154BC0A}" type="presParOf" srcId="{8C43E0F0-5297-48D0-A0C0-EA848C2AC0D7}" destId="{F02F567F-6431-4161-AD46-39FFB173727D}" srcOrd="2" destOrd="0" presId="urn:microsoft.com/office/officeart/2018/5/layout/IconLeafLabelList"/>
    <dgm:cxn modelId="{F339BE0C-6196-4566-9173-1B1433DF7A34}" type="presParOf" srcId="{F02F567F-6431-4161-AD46-39FFB173727D}" destId="{25C3F3AA-284A-4504-9DEB-3419CF72988E}" srcOrd="0" destOrd="0" presId="urn:microsoft.com/office/officeart/2018/5/layout/IconLeafLabelList"/>
    <dgm:cxn modelId="{94C22B22-0ACF-4820-A42B-56C3328291AA}" type="presParOf" srcId="{F02F567F-6431-4161-AD46-39FFB173727D}" destId="{C7AD7567-84E3-4D25-AA2B-A6700918804E}" srcOrd="1" destOrd="0" presId="urn:microsoft.com/office/officeart/2018/5/layout/IconLeafLabelList"/>
    <dgm:cxn modelId="{E11C6664-6F98-49F8-866F-433D15706028}" type="presParOf" srcId="{F02F567F-6431-4161-AD46-39FFB173727D}" destId="{868C64C4-4684-4D44-B82C-D85805064A47}" srcOrd="2" destOrd="0" presId="urn:microsoft.com/office/officeart/2018/5/layout/IconLeafLabelList"/>
    <dgm:cxn modelId="{6BE84279-96D1-45DF-B3F9-3064D00D3121}" type="presParOf" srcId="{F02F567F-6431-4161-AD46-39FFB173727D}" destId="{07D335D1-F9D6-495C-B006-DF860796DA4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C54A3-8757-44FF-A505-150A77051084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78649-64C8-473E-8B46-BA0E11E65C23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15FBB-C27D-4EA8-B879-B4C53BBC80D7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Process Isolation</a:t>
          </a:r>
        </a:p>
      </dsp:txBody>
      <dsp:txXfrm>
        <a:off x="1342800" y="3255669"/>
        <a:ext cx="3600000" cy="720000"/>
      </dsp:txXfrm>
    </dsp:sp>
    <dsp:sp modelId="{25C3F3AA-284A-4504-9DEB-3419CF72988E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D7567-84E3-4D25-AA2B-A6700918804E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335D1-F9D6-495C-B006-DF860796DA47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Docker containers</a:t>
          </a:r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D44DD-0D81-814B-A2EE-00CF10340C2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42B7-1A4D-7742-A58A-44A1A9B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ethr/multi-stage-build-exampl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https://github.com/garethr</a:t>
            </a:r>
            <a:r>
              <a:rPr lang="en-US">
                <a:hlinkClick r:id="rId3"/>
              </a:rPr>
              <a:t>/multi-stage-build-example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42B7-1A4D-7742-A58A-44A1A9BFE7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98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88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98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3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08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6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06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918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82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64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33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veckh/Veniqa/blob/develop/management-server/Dockerfile-loca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hyperlink" Target="https://github.com/Viveckh/Veniqa/blob/develop/docker-compose.y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A8ACC-E861-A341-9522-AB3F22E2A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US" sz="5100">
                <a:solidFill>
                  <a:schemeClr val="bg1"/>
                </a:solidFill>
              </a:rPr>
              <a:t>Docker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76F30-B37A-CD4C-AA41-F087C0C65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6993" y="3123651"/>
            <a:ext cx="5833787" cy="1245149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TGIF Series</a:t>
            </a:r>
          </a:p>
          <a:p>
            <a:pPr algn="r"/>
            <a:r>
              <a:rPr lang="en-US" sz="1800" dirty="0" err="1">
                <a:solidFill>
                  <a:schemeClr val="bg1"/>
                </a:solidFill>
              </a:rPr>
              <a:t>Sujil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Maharjan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55BFB3D-2E0D-E54E-9C2F-D1945D99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83" y="3187215"/>
            <a:ext cx="3438949" cy="2471380"/>
          </a:xfrm>
          <a:prstGeom prst="rect">
            <a:avLst/>
          </a:prstGeom>
        </p:spPr>
      </p:pic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3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8A1A-7742-C148-9DA5-DC6F93FE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2A0A6-FDBB-9D4A-92C9-14642EC8A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isolated process that runs the docker image on top of host machine</a:t>
            </a:r>
          </a:p>
          <a:p>
            <a:r>
              <a:rPr lang="en-US" dirty="0"/>
              <a:t>It has its own kernel namespace, filesystem, networking and a process tree separate from host machine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i="1" dirty="0"/>
              <a:t>Can be thought of as a “virtual environment”</a:t>
            </a:r>
          </a:p>
        </p:txBody>
      </p:sp>
    </p:spTree>
    <p:extLst>
      <p:ext uri="{BB962C8B-B14F-4D97-AF65-F5344CB8AC3E}">
        <p14:creationId xmlns:p14="http://schemas.microsoft.com/office/powerpoint/2010/main" val="310278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834D-5393-C74A-9840-F11123CC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PID Kernel Namespace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0AA633BE-17C0-5640-A212-793526AAD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200" y="1766888"/>
            <a:ext cx="6451600" cy="3834442"/>
          </a:xfrm>
        </p:spPr>
      </p:pic>
    </p:spTree>
    <p:extLst>
      <p:ext uri="{BB962C8B-B14F-4D97-AF65-F5344CB8AC3E}">
        <p14:creationId xmlns:p14="http://schemas.microsoft.com/office/powerpoint/2010/main" val="254056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8BEA-A15A-F14C-B6EF-AB8B6639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Isolation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FED43-9FB8-4649-9107-64C0739A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groups: limit memory &amp; CPU</a:t>
            </a:r>
          </a:p>
          <a:p>
            <a:r>
              <a:rPr lang="en-US" dirty="0"/>
              <a:t>Root privilege management</a:t>
            </a:r>
          </a:p>
          <a:p>
            <a:r>
              <a:rPr lang="en-US" dirty="0"/>
              <a:t>System calls management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By default, root privilege and </a:t>
            </a:r>
            <a:r>
              <a:rPr lang="en-US" dirty="0" err="1"/>
              <a:t>syscalls</a:t>
            </a:r>
            <a:r>
              <a:rPr lang="en-US" dirty="0"/>
              <a:t> are restricted for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186211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6A1F-27F4-2D45-8329-D1170A84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DB1346F-AC62-B94B-BD3A-07CA51FD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854200"/>
            <a:ext cx="79502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6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92E5B-6529-FC4E-A0A1-C857DB46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5750CA-724B-4B9C-887C-D9050DC8C0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2111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714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6454-A862-FC45-8B19-90BE12E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D4A2-7BC2-404A-83E9-07E566F44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4691"/>
          </a:xfrm>
        </p:spPr>
        <p:txBody>
          <a:bodyPr>
            <a:normAutofit/>
          </a:bodyPr>
          <a:lstStyle/>
          <a:p>
            <a:r>
              <a:rPr lang="en-US" b="1" dirty="0"/>
              <a:t>Filesystem</a:t>
            </a:r>
            <a:r>
              <a:rPr lang="en-US" dirty="0"/>
              <a:t> for container process</a:t>
            </a:r>
          </a:p>
          <a:p>
            <a:r>
              <a:rPr lang="en-US" dirty="0"/>
              <a:t>Made up of stack of </a:t>
            </a:r>
            <a:r>
              <a:rPr lang="en-US" b="1" dirty="0"/>
              <a:t>immutable</a:t>
            </a:r>
            <a:r>
              <a:rPr lang="en-US" dirty="0"/>
              <a:t> layers</a:t>
            </a:r>
          </a:p>
          <a:p>
            <a:r>
              <a:rPr lang="en-US" dirty="0"/>
              <a:t>Starts with a base image and adds layers with each addition/action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36F8D4-64D2-3B4B-B73A-E5E235913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8830"/>
              </p:ext>
            </p:extLst>
          </p:nvPr>
        </p:nvGraphicFramePr>
        <p:xfrm>
          <a:off x="3839410" y="4842487"/>
          <a:ext cx="451317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3179">
                  <a:extLst>
                    <a:ext uri="{9D8B030D-6E8A-4147-A177-3AD203B41FA5}">
                      <a16:colId xmlns:a16="http://schemas.microsoft.com/office/drawing/2014/main" val="3373393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Add files related to your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8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Add IIS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46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Environment / </a:t>
                      </a:r>
                      <a:r>
                        <a:rPr lang="en-US" dirty="0" err="1"/>
                        <a:t>nano</a:t>
                      </a:r>
                      <a:r>
                        <a:rPr lang="en-US" dirty="0"/>
                        <a:t>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710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21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942D-BB54-BB46-8987-27B595DB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Layers and Writable layer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FE2632-9053-BB4B-89F7-AAFCCE9BC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83774"/>
              </p:ext>
            </p:extLst>
          </p:nvPr>
        </p:nvGraphicFramePr>
        <p:xfrm>
          <a:off x="2176379" y="3429000"/>
          <a:ext cx="8128000" cy="2458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494137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28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R/W container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6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R/W container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Add .jar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75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Add build step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 Add dependencies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39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NPM install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 Add Java Runtime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127238"/>
                  </a:ext>
                </a:extLst>
              </a:tr>
              <a:tr h="493829">
                <a:tc gridSpan="2">
                  <a:txBody>
                    <a:bodyPr/>
                    <a:lstStyle/>
                    <a:p>
                      <a:r>
                        <a:rPr lang="en-US" dirty="0"/>
                        <a:t>1. Base Image Layer (windows/</a:t>
                      </a:r>
                      <a:r>
                        <a:rPr lang="en-US" dirty="0" err="1"/>
                        <a:t>linux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690742"/>
                  </a:ext>
                </a:extLst>
              </a:tr>
              <a:tr h="481264">
                <a:tc gridSpan="2">
                  <a:txBody>
                    <a:bodyPr/>
                    <a:lstStyle/>
                    <a:p>
                      <a:r>
                        <a:rPr lang="en-US" dirty="0"/>
                        <a:t>Host Kernel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26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61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41B8-D6AB-D540-A7B2-171BC2B4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CA89-17FE-3944-B656-B448F58F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Commit</a:t>
            </a:r>
          </a:p>
          <a:p>
            <a:pPr lvl="1"/>
            <a:r>
              <a:rPr lang="en-US" dirty="0"/>
              <a:t>docker container commit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r>
              <a:rPr lang="en-US" dirty="0"/>
              <a:t>Define a </a:t>
            </a:r>
            <a:r>
              <a:rPr lang="en-US" dirty="0" err="1"/>
              <a:t>Dockerfile</a:t>
            </a:r>
            <a:r>
              <a:rPr lang="en-US" dirty="0"/>
              <a:t> (Recommended)</a:t>
            </a:r>
          </a:p>
          <a:p>
            <a:r>
              <a:rPr lang="en-US" dirty="0"/>
              <a:t>Import a </a:t>
            </a:r>
            <a:r>
              <a:rPr lang="en-US" dirty="0" err="1"/>
              <a:t>tarball</a:t>
            </a:r>
            <a:r>
              <a:rPr lang="en-US" dirty="0"/>
              <a:t> into Docker</a:t>
            </a:r>
          </a:p>
        </p:txBody>
      </p:sp>
    </p:spTree>
    <p:extLst>
      <p:ext uri="{BB962C8B-B14F-4D97-AF65-F5344CB8AC3E}">
        <p14:creationId xmlns:p14="http://schemas.microsoft.com/office/powerpoint/2010/main" val="86893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AD63-572D-3448-91AB-872E1A4B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0626-178A-5E43-BF53-73B803DD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Image Layer documentation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Commands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FROM</a:t>
            </a:r>
            <a:r>
              <a:rPr lang="en-US" dirty="0"/>
              <a:t> command defines a base image</a:t>
            </a:r>
          </a:p>
          <a:p>
            <a:pPr marL="0" indent="0">
              <a:buNone/>
            </a:pPr>
            <a:r>
              <a:rPr lang="en-US" dirty="0"/>
              <a:t>Each additional command adds a layer</a:t>
            </a:r>
          </a:p>
          <a:p>
            <a:pPr marL="0" indent="0">
              <a:buNone/>
            </a:pPr>
            <a:r>
              <a:rPr lang="en-US" b="1" dirty="0"/>
              <a:t>docker image build</a:t>
            </a:r>
            <a:r>
              <a:rPr lang="en-US" dirty="0"/>
              <a:t>… builds the image</a:t>
            </a:r>
          </a:p>
        </p:txBody>
      </p:sp>
    </p:spTree>
    <p:extLst>
      <p:ext uri="{BB962C8B-B14F-4D97-AF65-F5344CB8AC3E}">
        <p14:creationId xmlns:p14="http://schemas.microsoft.com/office/powerpoint/2010/main" val="22210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2E888-A7CB-0142-9B15-084C63FE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Creation Demo</a:t>
            </a:r>
          </a:p>
        </p:txBody>
      </p:sp>
      <p:sp>
        <p:nvSpPr>
          <p:cNvPr id="2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2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8EE0-AD98-BA46-965C-5250B330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1494014"/>
            <a:ext cx="10515600" cy="1091142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43E48-77A0-D944-B5D8-61052C5DC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4133"/>
            <a:ext cx="10515600" cy="3162830"/>
          </a:xfrm>
        </p:spPr>
        <p:txBody>
          <a:bodyPr>
            <a:normAutofit/>
          </a:bodyPr>
          <a:lstStyle/>
          <a:p>
            <a:r>
              <a:rPr lang="en-US" sz="2400" dirty="0"/>
              <a:t>Platform as a Service that uses containerizes your applications for deployment</a:t>
            </a:r>
          </a:p>
          <a:p>
            <a:r>
              <a:rPr lang="en-US" sz="2400" dirty="0"/>
              <a:t>Flexible, modular, </a:t>
            </a:r>
            <a:r>
              <a:rPr lang="en-US" sz="2400" b="1" dirty="0"/>
              <a:t>easy to migrate</a:t>
            </a:r>
            <a:r>
              <a:rPr lang="en-US" sz="2400" dirty="0"/>
              <a:t>, secure, easy to scale</a:t>
            </a:r>
          </a:p>
        </p:txBody>
      </p:sp>
    </p:spTree>
    <p:extLst>
      <p:ext uri="{BB962C8B-B14F-4D97-AF65-F5344CB8AC3E}">
        <p14:creationId xmlns:p14="http://schemas.microsoft.com/office/powerpoint/2010/main" val="228808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2231-EA2B-DD48-9D10-D910478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>
                <a:hlinkClick r:id="rId2"/>
              </a:rPr>
              <a:t>Dockerfile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C97A1-57DD-1F4B-8C8A-ADB02AD50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CMD and ENTRYPOINT defines what to run in the default process PID 1</a:t>
            </a:r>
          </a:p>
          <a:p>
            <a:r>
              <a:rPr lang="en-US" dirty="0"/>
              <a:t>CMD alone: default command and list of parameters</a:t>
            </a:r>
          </a:p>
          <a:p>
            <a:r>
              <a:rPr lang="en-US" dirty="0"/>
              <a:t>CMD + ENTRYPOINT: </a:t>
            </a:r>
            <a:r>
              <a:rPr lang="en-US" dirty="0" err="1"/>
              <a:t>Entrypoint</a:t>
            </a:r>
            <a:r>
              <a:rPr lang="en-US" dirty="0"/>
              <a:t> provides command, CMD provides parameters</a:t>
            </a:r>
          </a:p>
          <a:p>
            <a:r>
              <a:rPr lang="en-US" dirty="0"/>
              <a:t>COPY: Copies the files from build context to image</a:t>
            </a:r>
          </a:p>
          <a:p>
            <a:r>
              <a:rPr lang="en-US" dirty="0"/>
              <a:t>RUN: Runs commands</a:t>
            </a:r>
          </a:p>
          <a:p>
            <a:r>
              <a:rPr lang="en-US" dirty="0"/>
              <a:t>ADD: Fetches tar files or </a:t>
            </a:r>
            <a:r>
              <a:rPr lang="en-US" dirty="0" err="1"/>
              <a:t>urls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9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3635-250B-B246-B440-8DFA3A64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Build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841407-C542-764B-8FC6-CB03E87D7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8095" y="1759017"/>
            <a:ext cx="3238500" cy="2705100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E7F6B-C599-5740-9A52-D42524D9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797" y="5098983"/>
            <a:ext cx="6504405" cy="10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3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CDB8-21A9-F94C-833C-6C4AE10A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DBF2-78AE-9940-A8E8-0A46EB6F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official images (</a:t>
            </a:r>
            <a:r>
              <a:rPr lang="en-US" dirty="0" err="1"/>
              <a:t>dockerhub</a:t>
            </a:r>
            <a:r>
              <a:rPr lang="en-US" dirty="0"/>
              <a:t>)</a:t>
            </a:r>
          </a:p>
          <a:p>
            <a:r>
              <a:rPr lang="en-US" dirty="0"/>
              <a:t>Use Multi-stage build to drop compilers/</a:t>
            </a:r>
            <a:r>
              <a:rPr lang="en-US" dirty="0" err="1"/>
              <a:t>sdk</a:t>
            </a:r>
            <a:r>
              <a:rPr lang="en-US" dirty="0"/>
              <a:t>…</a:t>
            </a:r>
          </a:p>
          <a:p>
            <a:r>
              <a:rPr lang="en-US" dirty="0"/>
              <a:t>More layers for better caching</a:t>
            </a:r>
          </a:p>
          <a:p>
            <a:r>
              <a:rPr lang="en-US" dirty="0"/>
              <a:t>Fewer layers for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44686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4AB9-333C-6646-8DE0-E30EC030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the images built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9BD5-306D-C949-B793-DAB03B5A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the images through registry like </a:t>
            </a:r>
            <a:r>
              <a:rPr lang="en-US" dirty="0" err="1"/>
              <a:t>DockerHub</a:t>
            </a:r>
            <a:r>
              <a:rPr lang="en-US" dirty="0"/>
              <a:t>, ECR (AWS)</a:t>
            </a:r>
          </a:p>
        </p:txBody>
      </p:sp>
    </p:spTree>
    <p:extLst>
      <p:ext uri="{BB962C8B-B14F-4D97-AF65-F5344CB8AC3E}">
        <p14:creationId xmlns:p14="http://schemas.microsoft.com/office/powerpoint/2010/main" val="398330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keleton">
            <a:extLst>
              <a:ext uri="{FF2B5EF4-FFF2-40B4-BE49-F238E27FC236}">
                <a16:creationId xmlns:a16="http://schemas.microsoft.com/office/drawing/2014/main" id="{73A83CDA-FB06-4D58-B300-2B30E4B1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2452" y="1568452"/>
            <a:ext cx="5289548" cy="5289548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39A82-1E86-6840-8D23-F01860DF7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43" y="590062"/>
            <a:ext cx="5347266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Docker Volumes</a:t>
            </a:r>
          </a:p>
        </p:txBody>
      </p:sp>
      <p:sp>
        <p:nvSpPr>
          <p:cNvPr id="2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12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4615B-AD7B-E042-B040-7F4A361E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B16F5-A45B-E54E-B727-9D0C6D1FB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mount point for storing container data</a:t>
            </a:r>
          </a:p>
          <a:p>
            <a:r>
              <a:rPr lang="en-US" dirty="0"/>
              <a:t>Data </a:t>
            </a:r>
            <a:r>
              <a:rPr lang="en-US" dirty="0" err="1"/>
              <a:t>Persistance</a:t>
            </a:r>
            <a:endParaRPr lang="en-US" dirty="0"/>
          </a:p>
          <a:p>
            <a:r>
              <a:rPr lang="en-US" dirty="0"/>
              <a:t>Can be specified in </a:t>
            </a:r>
            <a:r>
              <a:rPr lang="en-US" dirty="0" err="1"/>
              <a:t>Dockerfiles</a:t>
            </a:r>
            <a:r>
              <a:rPr lang="en-US" dirty="0"/>
              <a:t> or separately through cli</a:t>
            </a:r>
          </a:p>
        </p:txBody>
      </p:sp>
    </p:spTree>
    <p:extLst>
      <p:ext uri="{BB962C8B-B14F-4D97-AF65-F5344CB8AC3E}">
        <p14:creationId xmlns:p14="http://schemas.microsoft.com/office/powerpoint/2010/main" val="1151867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8EA5A-8F3A-8F4C-AF27-30AE1BDC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43" y="590062"/>
            <a:ext cx="5309140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Quick Demo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F7C1CA59-C788-41B3-ABB2-452D455D6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9437" y="2364538"/>
            <a:ext cx="3948572" cy="3948572"/>
          </a:xfrm>
          <a:prstGeom prst="rect">
            <a:avLst/>
          </a:prstGeom>
        </p:spPr>
      </p:pic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59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CA0DE-B00F-5D4A-A4D0-BD0D86881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316" y="678965"/>
            <a:ext cx="9909367" cy="5500069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278297-D428-A347-8301-1867C4D4055D}"/>
              </a:ext>
            </a:extLst>
          </p:cNvPr>
          <p:cNvSpPr/>
          <p:nvPr/>
        </p:nvSpPr>
        <p:spPr>
          <a:xfrm>
            <a:off x="1721922" y="3752603"/>
            <a:ext cx="4868883" cy="2426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09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BA7F7-826F-B043-A7B4-FE64856F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Docker Compose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3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519FE-93FB-5546-BC08-0D2B2A34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AA45-03FE-2444-8233-7FE27FBA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 to describe an entire application</a:t>
            </a:r>
          </a:p>
          <a:p>
            <a:pPr lvl="1"/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  <a:p>
            <a:r>
              <a:rPr lang="en-US" dirty="0"/>
              <a:t>Facilitates multi-container design </a:t>
            </a:r>
            <a:r>
              <a:rPr lang="en-US" b="1" dirty="0"/>
              <a:t>on a single node</a:t>
            </a:r>
          </a:p>
          <a:p>
            <a:r>
              <a:rPr lang="en-US" dirty="0"/>
              <a:t>Scales the application easily</a:t>
            </a:r>
          </a:p>
          <a:p>
            <a:r>
              <a:rPr lang="en-US" dirty="0"/>
              <a:t>Makes single node orchestration easy</a:t>
            </a:r>
          </a:p>
        </p:txBody>
      </p:sp>
    </p:spTree>
    <p:extLst>
      <p:ext uri="{BB962C8B-B14F-4D97-AF65-F5344CB8AC3E}">
        <p14:creationId xmlns:p14="http://schemas.microsoft.com/office/powerpoint/2010/main" val="405906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FC3A5-6B3C-8948-9D06-E2AA1ECC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Without Containerization</a:t>
            </a:r>
          </a:p>
        </p:txBody>
      </p:sp>
      <p:sp>
        <p:nvSpPr>
          <p:cNvPr id="15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D4B9B-32DA-3E4F-9AD9-A4F48400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045" y="2212546"/>
            <a:ext cx="5987551" cy="3323088"/>
          </a:xfrm>
          <a:prstGeom prst="rect">
            <a:avLst/>
          </a:prstGeom>
        </p:spPr>
      </p:pic>
      <p:sp>
        <p:nvSpPr>
          <p:cNvPr id="19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E97D5-30AB-114D-B53F-982E352C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43" y="590062"/>
            <a:ext cx="5309140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Docker-Compose: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DFAEA-69CE-084B-8C6F-1438434CD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8044" y="3739764"/>
            <a:ext cx="4517954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Click this 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2"/>
              </a:rPr>
              <a:t>link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84464-C083-4203-8799-B8293EDAD5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606" r="20000" b="-2"/>
          <a:stretch/>
        </p:blipFill>
        <p:spPr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564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1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4DB6C-1412-5348-8FC0-0A2DB627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43" y="590061"/>
            <a:ext cx="5309140" cy="52243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 Orchestration</a:t>
            </a:r>
            <a:br>
              <a:rPr lang="en-US" sz="4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Kubernetes</a:t>
            </a:r>
          </a:p>
        </p:txBody>
      </p:sp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6" descr="Box">
            <a:extLst>
              <a:ext uri="{FF2B5EF4-FFF2-40B4-BE49-F238E27FC236}">
                <a16:creationId xmlns:a16="http://schemas.microsoft.com/office/drawing/2014/main" id="{4B2614C2-C764-439C-9134-30C60ECE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9437" y="2364538"/>
            <a:ext cx="3948572" cy="3948572"/>
          </a:xfrm>
          <a:prstGeom prst="rect">
            <a:avLst/>
          </a:prstGeom>
        </p:spPr>
      </p:pic>
      <p:sp>
        <p:nvSpPr>
          <p:cNvPr id="2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37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524B-E55F-8C48-B8F1-90AC9644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orchestration?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8DD8B-F41F-DA43-BC0A-D8634D16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 the application containers across multiple nodes</a:t>
            </a:r>
          </a:p>
          <a:p>
            <a:r>
              <a:rPr lang="en-US" dirty="0"/>
              <a:t>High availability</a:t>
            </a:r>
          </a:p>
          <a:p>
            <a:r>
              <a:rPr lang="en-US" dirty="0"/>
              <a:t>High stability</a:t>
            </a:r>
          </a:p>
          <a:p>
            <a:r>
              <a:rPr lang="en-US" dirty="0"/>
              <a:t>High scalability</a:t>
            </a:r>
          </a:p>
        </p:txBody>
      </p:sp>
    </p:spTree>
    <p:extLst>
      <p:ext uri="{BB962C8B-B14F-4D97-AF65-F5344CB8AC3E}">
        <p14:creationId xmlns:p14="http://schemas.microsoft.com/office/powerpoint/2010/main" val="1440381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B95C-B11C-8749-B0D2-AF1B84AD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394CCCD-6073-8940-AEAD-D0F70A57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5" y="1786570"/>
            <a:ext cx="10384790" cy="42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8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C36E-A21E-AB46-A775-09745A44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864D1-8C53-7A44-B985-DEFCCAF4A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5960" cy="215709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API Server</a:t>
            </a:r>
            <a:r>
              <a:rPr lang="en-US" dirty="0"/>
              <a:t>: Frontend to the Kubernetes control plane</a:t>
            </a:r>
          </a:p>
          <a:p>
            <a:endParaRPr lang="en-US" dirty="0"/>
          </a:p>
          <a:p>
            <a:r>
              <a:rPr lang="en-US" b="1" dirty="0"/>
              <a:t>Cluster Store</a:t>
            </a:r>
            <a:r>
              <a:rPr lang="en-US" dirty="0"/>
              <a:t>: Config and state store</a:t>
            </a:r>
          </a:p>
          <a:p>
            <a:endParaRPr lang="en-US" dirty="0"/>
          </a:p>
          <a:p>
            <a:r>
              <a:rPr lang="en-US" b="1" dirty="0"/>
              <a:t>Controller Manager</a:t>
            </a:r>
            <a:r>
              <a:rPr lang="en-US" dirty="0"/>
              <a:t>: Asserts desired State</a:t>
            </a:r>
          </a:p>
          <a:p>
            <a:endParaRPr lang="en-US" dirty="0"/>
          </a:p>
          <a:p>
            <a:r>
              <a:rPr lang="en-US" b="1" dirty="0"/>
              <a:t>Scheduler</a:t>
            </a:r>
            <a:r>
              <a:rPr lang="en-US" dirty="0"/>
              <a:t>: Handles workload to different nodes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C3FB69-44DF-8F4A-AB35-EE766CF3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60" y="1447800"/>
            <a:ext cx="4660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4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3AA4-56EB-374C-B849-23180CC0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70697-F76D-7C41-91F9-52A5B4EA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3160" cy="4351338"/>
          </a:xfrm>
        </p:spPr>
        <p:txBody>
          <a:bodyPr>
            <a:normAutofit/>
          </a:bodyPr>
          <a:lstStyle/>
          <a:p>
            <a:r>
              <a:rPr lang="en-US" sz="1500" dirty="0" err="1"/>
              <a:t>Kubelet</a:t>
            </a:r>
            <a:r>
              <a:rPr lang="en-US" sz="1500" dirty="0"/>
              <a:t>: Kubernetes agent</a:t>
            </a:r>
          </a:p>
          <a:p>
            <a:endParaRPr lang="en-US" sz="1500" dirty="0"/>
          </a:p>
          <a:p>
            <a:r>
              <a:rPr lang="en-US" sz="1500" dirty="0"/>
              <a:t>Container Engine: Host Containers</a:t>
            </a:r>
          </a:p>
          <a:p>
            <a:endParaRPr lang="en-US" sz="1500" dirty="0"/>
          </a:p>
          <a:p>
            <a:r>
              <a:rPr lang="en-US" sz="1500" dirty="0"/>
              <a:t>Network Proxy: Networking and Load balancing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04F29F-B5CE-EC4F-9BA6-AB70D451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40" y="1536700"/>
            <a:ext cx="4648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0CE4-E60D-9549-BA07-87330E36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Orchestration Objects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23C514-AF74-FB4D-817B-7739AED98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1922304"/>
            <a:ext cx="6350000" cy="4178300"/>
          </a:xfrm>
        </p:spPr>
      </p:pic>
    </p:spTree>
    <p:extLst>
      <p:ext uri="{BB962C8B-B14F-4D97-AF65-F5344CB8AC3E}">
        <p14:creationId xmlns:p14="http://schemas.microsoft.com/office/powerpoint/2010/main" val="252935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B1FA-E1A6-0147-AC8A-91A81281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F24267-ABC3-844B-AC5E-08F9A6CA3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644" y="1825625"/>
            <a:ext cx="6460712" cy="4351338"/>
          </a:xfrm>
        </p:spPr>
      </p:pic>
    </p:spTree>
    <p:extLst>
      <p:ext uri="{BB962C8B-B14F-4D97-AF65-F5344CB8AC3E}">
        <p14:creationId xmlns:p14="http://schemas.microsoft.com/office/powerpoint/2010/main" val="2873718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562E-3D1B-BD44-97C7-EB940B7A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E7307EE-6E42-0947-AC36-475520E82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677" y="1825625"/>
            <a:ext cx="6128645" cy="4351338"/>
          </a:xfrm>
        </p:spPr>
      </p:pic>
    </p:spTree>
    <p:extLst>
      <p:ext uri="{BB962C8B-B14F-4D97-AF65-F5344CB8AC3E}">
        <p14:creationId xmlns:p14="http://schemas.microsoft.com/office/powerpoint/2010/main" val="2547724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1197-D7A3-DF42-8056-04296B33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in AWS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2B645C-767E-F449-8E07-0ADB9BED9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2109"/>
            <a:ext cx="10515600" cy="3318369"/>
          </a:xfrm>
        </p:spPr>
      </p:pic>
    </p:spTree>
    <p:extLst>
      <p:ext uri="{BB962C8B-B14F-4D97-AF65-F5344CB8AC3E}">
        <p14:creationId xmlns:p14="http://schemas.microsoft.com/office/powerpoint/2010/main" val="186013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375EE-BBDF-E64C-B01C-13C6372A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With Containerization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9F3A331-64B1-1544-878A-2B038658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409549"/>
            <a:ext cx="5569864" cy="3160897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4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8083-2897-FC44-840A-3D12D3BE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>
            <a:normAutofit/>
          </a:bodyPr>
          <a:lstStyle/>
          <a:p>
            <a:r>
              <a:rPr lang="en-US" sz="3600" dirty="0"/>
              <a:t>Rapid Development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1A0E75-6467-D147-A5EA-6064DFF5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638300"/>
            <a:ext cx="5461000" cy="179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2B5451-864A-E84D-964A-CDC3CDA829E5}"/>
              </a:ext>
            </a:extLst>
          </p:cNvPr>
          <p:cNvSpPr txBox="1"/>
          <p:nvPr/>
        </p:nvSpPr>
        <p:spPr>
          <a:xfrm>
            <a:off x="838200" y="433136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Containers can be replaced easily with minimal impact on 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184809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8083-2897-FC44-840A-3D12D3BE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>
            <a:normAutofit/>
          </a:bodyPr>
          <a:lstStyle/>
          <a:p>
            <a:r>
              <a:rPr lang="en-US" sz="3600"/>
              <a:t>Smooth Migration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B5451-864A-E84D-964A-CDC3CDA829E5}"/>
              </a:ext>
            </a:extLst>
          </p:cNvPr>
          <p:cNvSpPr txBox="1"/>
          <p:nvPr/>
        </p:nvSpPr>
        <p:spPr>
          <a:xfrm>
            <a:off x="838200" y="433136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Migrating the application across various environments is very simple and keeps minimal impact on the hosts that run them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F7976-DA79-EE4E-A1D4-9071BBEF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1868211"/>
            <a:ext cx="8369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5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8083-2897-FC44-840A-3D12D3BE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>
            <a:normAutofit/>
          </a:bodyPr>
          <a:lstStyle/>
          <a:p>
            <a:r>
              <a:rPr lang="en-US" sz="3600" dirty="0"/>
              <a:t>Simple Scale &amp; </a:t>
            </a:r>
            <a:r>
              <a:rPr lang="en-US" sz="3600" dirty="0" err="1"/>
              <a:t>Maintainance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B5451-864A-E84D-964A-CDC3CDA829E5}"/>
              </a:ext>
            </a:extLst>
          </p:cNvPr>
          <p:cNvSpPr txBox="1"/>
          <p:nvPr/>
        </p:nvSpPr>
        <p:spPr>
          <a:xfrm>
            <a:off x="838200" y="433136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weak coupling between containers. So, scaling is simplified</a:t>
            </a:r>
          </a:p>
        </p:txBody>
      </p:sp>
      <p:pic>
        <p:nvPicPr>
          <p:cNvPr id="4" name="Picture 3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F7905366-5B44-7241-AD17-CA35C52E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811061"/>
            <a:ext cx="819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1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8083-2897-FC44-840A-3D12D3BE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>
            <a:normAutofit/>
          </a:bodyPr>
          <a:lstStyle/>
          <a:p>
            <a:r>
              <a:rPr lang="en-US" sz="3600" dirty="0"/>
              <a:t>Secure by Default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7861743-C5A6-AF40-9DA1-10295005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74850"/>
            <a:ext cx="8382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4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28A38-BD86-7440-BA08-B6A6C78E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8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92640A-B428-8B4F-8928-4C7AD111A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333" y="2421735"/>
            <a:ext cx="6062181" cy="3137179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7684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577</Words>
  <Application>Microsoft Macintosh PowerPoint</Application>
  <PresentationFormat>Widescreen</PresentationFormat>
  <Paragraphs>124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Univers</vt:lpstr>
      <vt:lpstr>GradientVTI</vt:lpstr>
      <vt:lpstr>Docker Fundamentals</vt:lpstr>
      <vt:lpstr>What is Docker?</vt:lpstr>
      <vt:lpstr>Without Containerization</vt:lpstr>
      <vt:lpstr>With Containerization</vt:lpstr>
      <vt:lpstr>Rapid Development</vt:lpstr>
      <vt:lpstr>Smooth Migration</vt:lpstr>
      <vt:lpstr>Simple Scale &amp; Maintainance</vt:lpstr>
      <vt:lpstr>Secure by Default</vt:lpstr>
      <vt:lpstr>Architecture</vt:lpstr>
      <vt:lpstr>Docker Containers</vt:lpstr>
      <vt:lpstr>Linux PID Kernel Namespace</vt:lpstr>
      <vt:lpstr>Optional Isolation Features</vt:lpstr>
      <vt:lpstr>Container Lifecycle</vt:lpstr>
      <vt:lpstr>Demo</vt:lpstr>
      <vt:lpstr>Docker Images</vt:lpstr>
      <vt:lpstr>Sharing Layers and Writable layer</vt:lpstr>
      <vt:lpstr>Creating Images</vt:lpstr>
      <vt:lpstr>Dockerfiles</vt:lpstr>
      <vt:lpstr>Image Creation Demo</vt:lpstr>
      <vt:lpstr>More Dockerfile commands</vt:lpstr>
      <vt:lpstr>Multi-Stage Build</vt:lpstr>
      <vt:lpstr>Good Practices for Images</vt:lpstr>
      <vt:lpstr>Sharing the images built</vt:lpstr>
      <vt:lpstr>Docker Volumes</vt:lpstr>
      <vt:lpstr>Docker Volumes</vt:lpstr>
      <vt:lpstr>Quick Demo</vt:lpstr>
      <vt:lpstr>PowerPoint Presentation</vt:lpstr>
      <vt:lpstr>Docker Compose</vt:lpstr>
      <vt:lpstr>Compose</vt:lpstr>
      <vt:lpstr>Docker-Compose: Services</vt:lpstr>
      <vt:lpstr>Container Orchestration   Kubernetes</vt:lpstr>
      <vt:lpstr>Why do we need orchestration?</vt:lpstr>
      <vt:lpstr>Kubernetes Cluster</vt:lpstr>
      <vt:lpstr>Kubernetes Master</vt:lpstr>
      <vt:lpstr>Kubernetes Node</vt:lpstr>
      <vt:lpstr>Kubernetes Orchestration Objects</vt:lpstr>
      <vt:lpstr>Pods</vt:lpstr>
      <vt:lpstr>Services</vt:lpstr>
      <vt:lpstr>EKS in AWS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Fundamentals</dc:title>
  <dc:creator>Maharjan, Sujil</dc:creator>
  <cp:lastModifiedBy>Maharjan, Sujil</cp:lastModifiedBy>
  <cp:revision>6</cp:revision>
  <dcterms:created xsi:type="dcterms:W3CDTF">2020-05-22T01:15:19Z</dcterms:created>
  <dcterms:modified xsi:type="dcterms:W3CDTF">2020-05-22T02:30:49Z</dcterms:modified>
</cp:coreProperties>
</file>